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Image"/>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Image"/>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Imag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666699290_02_crop_3159x1892.jpg"/>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910457886_1434x1669.jpg"/>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660384004_1290x1720.jpg"/>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info@kes.ie" TargetMode="External"/><Relationship Id="rId3"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Author and Date"/>
          <p:cNvSpPr txBox="1"/>
          <p:nvPr>
            <p:ph type="body" idx="21"/>
          </p:nvPr>
        </p:nvSpPr>
        <p:spPr>
          <a:prstGeom prst="rect">
            <a:avLst/>
          </a:prstGeom>
        </p:spPr>
        <p:txBody>
          <a:bodyPr/>
          <a:lstStyle/>
          <a:p>
            <a:pPr/>
          </a:p>
        </p:txBody>
      </p:sp>
      <p:sp>
        <p:nvSpPr>
          <p:cNvPr id="152" name="Agallamh le Louise Cantillon"/>
          <p:cNvSpPr txBox="1"/>
          <p:nvPr>
            <p:ph type="ctrTitle"/>
          </p:nvPr>
        </p:nvSpPr>
        <p:spPr>
          <a:prstGeom prst="rect">
            <a:avLst/>
          </a:prstGeom>
        </p:spPr>
        <p:txBody>
          <a:bodyPr/>
          <a:lstStyle/>
          <a:p>
            <a:pPr/>
            <a:r>
              <a:t>Agallamh le Louise Cantillon</a:t>
            </a:r>
          </a:p>
        </p:txBody>
      </p:sp>
      <p:sp>
        <p:nvSpPr>
          <p:cNvPr id="153" name="Spin SW"/>
          <p:cNvSpPr txBox="1"/>
          <p:nvPr>
            <p:ph type="subTitle" sz="quarter" idx="1"/>
          </p:nvPr>
        </p:nvSpPr>
        <p:spPr>
          <a:prstGeom prst="rect">
            <a:avLst/>
          </a:prstGeom>
        </p:spPr>
        <p:txBody>
          <a:bodyPr/>
          <a:lstStyle/>
          <a:p>
            <a:pPr/>
            <a:r>
              <a:t>Spin SW</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5" name="Screenshot 2021-02-10 at 11.33.22.png" descr="Screenshot 2021-02-10 at 11.33.22.png"/>
          <p:cNvPicPr>
            <a:picLocks noChangeAspect="1"/>
          </p:cNvPicPr>
          <p:nvPr/>
        </p:nvPicPr>
        <p:blipFill>
          <a:blip r:embed="rId2">
            <a:extLst/>
          </a:blip>
          <a:stretch>
            <a:fillRect/>
          </a:stretch>
        </p:blipFill>
        <p:spPr>
          <a:xfrm>
            <a:off x="6421940" y="817049"/>
            <a:ext cx="12174238" cy="1336821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Screenshot 2021-02-10 at 11.34.56.png" descr="Screenshot 2021-02-10 at 11.34.56.png"/>
          <p:cNvPicPr>
            <a:picLocks noChangeAspect="1"/>
          </p:cNvPicPr>
          <p:nvPr/>
        </p:nvPicPr>
        <p:blipFill>
          <a:blip r:embed="rId2">
            <a:extLst/>
          </a:blip>
          <a:srcRect l="0" t="6087" r="0" b="0"/>
          <a:stretch>
            <a:fillRect/>
          </a:stretch>
        </p:blipFill>
        <p:spPr>
          <a:xfrm>
            <a:off x="5511831" y="426975"/>
            <a:ext cx="11975053" cy="1247182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Screenshot 2021-02-10 at 11.35.39.png" descr="Screenshot 2021-02-10 at 11.35.39.png"/>
          <p:cNvPicPr>
            <a:picLocks noChangeAspect="1"/>
          </p:cNvPicPr>
          <p:nvPr/>
        </p:nvPicPr>
        <p:blipFill>
          <a:blip r:embed="rId2">
            <a:extLst/>
          </a:blip>
          <a:stretch>
            <a:fillRect/>
          </a:stretch>
        </p:blipFill>
        <p:spPr>
          <a:xfrm>
            <a:off x="1394286" y="1377730"/>
            <a:ext cx="9459574" cy="10960540"/>
          </a:xfrm>
          <a:prstGeom prst="rect">
            <a:avLst/>
          </a:prstGeom>
          <a:ln w="12700">
            <a:miter lim="400000"/>
          </a:ln>
        </p:spPr>
      </p:pic>
      <p:pic>
        <p:nvPicPr>
          <p:cNvPr id="160" name="Screenshot 2021-02-10 at 11.36.05.png" descr="Screenshot 2021-02-10 at 11.36.05.png"/>
          <p:cNvPicPr>
            <a:picLocks noChangeAspect="1"/>
          </p:cNvPicPr>
          <p:nvPr/>
        </p:nvPicPr>
        <p:blipFill>
          <a:blip r:embed="rId3">
            <a:extLst/>
          </a:blip>
          <a:stretch>
            <a:fillRect/>
          </a:stretch>
        </p:blipFill>
        <p:spPr>
          <a:xfrm>
            <a:off x="10873480" y="1746896"/>
            <a:ext cx="12466534" cy="679992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Gaeilge na hArdteiste"/>
          <p:cNvSpPr txBox="1"/>
          <p:nvPr>
            <p:ph type="title"/>
          </p:nvPr>
        </p:nvSpPr>
        <p:spPr>
          <a:prstGeom prst="rect">
            <a:avLst/>
          </a:prstGeom>
        </p:spPr>
        <p:txBody>
          <a:bodyPr/>
          <a:lstStyle>
            <a:lvl1pPr algn="ctr"/>
          </a:lstStyle>
          <a:p>
            <a:pPr/>
            <a:r>
              <a:t>Gaeilge na hArdteiste</a:t>
            </a:r>
          </a:p>
        </p:txBody>
      </p:sp>
      <p:sp>
        <p:nvSpPr>
          <p:cNvPr id="163" name="Top 10 Tip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Top 10 Tips</a:t>
            </a:r>
          </a:p>
        </p:txBody>
      </p:sp>
      <p:sp>
        <p:nvSpPr>
          <p:cNvPr id="164" name="1. In the cluastuiscint (aural), focus on the questions/words you do know, not the ones you don’t!…"/>
          <p:cNvSpPr txBox="1"/>
          <p:nvPr>
            <p:ph type="body" idx="1"/>
          </p:nvPr>
        </p:nvSpPr>
        <p:spPr>
          <a:prstGeom prst="rect">
            <a:avLst/>
          </a:prstGeom>
        </p:spPr>
        <p:txBody>
          <a:bodyPr/>
          <a:lstStyle/>
          <a:p>
            <a:pPr marL="0" indent="0">
              <a:buSzTx/>
              <a:buNone/>
            </a:pPr>
            <a:r>
              <a:t>1. In the cluastuiscint (aural), focus on the questions/words you do know, not the ones you don’t! </a:t>
            </a:r>
          </a:p>
          <a:p>
            <a:pPr marL="0" indent="0">
              <a:buSzTx/>
              <a:buNone/>
            </a:pPr>
            <a:r>
              <a:t>2. Plan your essay. Jot down a few nathana/vocab that you know. You have plenty of time! Up to c. 115 minutes!</a:t>
            </a:r>
          </a:p>
          <a:p>
            <a:pPr marL="0" indent="0">
              <a:buSzTx/>
              <a:buNone/>
            </a:pPr>
            <a:r>
              <a:t>3. Go with the essay title you understand best. </a:t>
            </a:r>
          </a:p>
          <a:p>
            <a:pPr marL="0" indent="0">
              <a:buSzTx/>
              <a:buNone/>
            </a:pPr>
            <a:r>
              <a:t>4. 80% of the essay marka go for your Gaeilge. It’s worth it to be as accurate as you can be!</a:t>
            </a:r>
          </a:p>
          <a:p>
            <a:pPr marL="0" indent="0">
              <a:buSzTx/>
              <a:buNone/>
            </a:pPr>
            <a:r>
              <a:t>5. In the Léamhthuiscint (reading comprehansion) read the questions first.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6. In the léamhthuiscint (reading comprehension). Underline what you think the key words are in the question. Look for them in the text. Most of the time, your answer will be located right there.…"/>
          <p:cNvSpPr txBox="1"/>
          <p:nvPr>
            <p:ph type="body" idx="1"/>
          </p:nvPr>
        </p:nvSpPr>
        <p:spPr>
          <a:xfrm>
            <a:off x="1206500" y="1211484"/>
            <a:ext cx="21971000" cy="11293032"/>
          </a:xfrm>
          <a:prstGeom prst="rect">
            <a:avLst/>
          </a:prstGeom>
        </p:spPr>
        <p:txBody>
          <a:bodyPr/>
          <a:lstStyle/>
          <a:p>
            <a:pPr marL="0" indent="0" defTabSz="2365188">
              <a:spcBef>
                <a:spcPts val="4300"/>
              </a:spcBef>
              <a:buSzTx/>
              <a:buNone/>
              <a:defRPr sz="4656"/>
            </a:pPr>
            <a:r>
              <a:t>6. In the léamhthuiscint (reading comprehension). Underline what you think the key words are in the question. Look for them in the text. Most of the time, your answer will be located right there. </a:t>
            </a:r>
          </a:p>
          <a:p>
            <a:pPr marL="0" indent="0" defTabSz="2365188">
              <a:spcBef>
                <a:spcPts val="4300"/>
              </a:spcBef>
              <a:buSzTx/>
              <a:buNone/>
              <a:defRPr sz="4656"/>
            </a:pPr>
            <a:r>
              <a:t>7. In your prós and filíocht (prose &amp; poetry) and your prós-théacs. Underline the key words in the question. Recycle those key words in your answer. That will make you stick to the point. </a:t>
            </a:r>
          </a:p>
          <a:p>
            <a:pPr marL="0" indent="0" defTabSz="2365188">
              <a:spcBef>
                <a:spcPts val="4300"/>
              </a:spcBef>
              <a:buSzTx/>
              <a:buNone/>
              <a:defRPr sz="4656"/>
            </a:pPr>
            <a:r>
              <a:t>8. In the Béaltriail (oral) you can bring in your poetry book with you and read off it. If you have practiced it, with notes to guide you, there is no reason why you can’t achieve 30-35 marks for that part. </a:t>
            </a:r>
          </a:p>
          <a:p>
            <a:pPr marL="0" indent="0" defTabSz="2365188">
              <a:spcBef>
                <a:spcPts val="4300"/>
              </a:spcBef>
              <a:buSzTx/>
              <a:buNone/>
              <a:defRPr sz="4656"/>
            </a:pPr>
            <a:r>
              <a:t>9. In the Béaltriail (oral), when you are handed your sraith-phictiúr, you can take a little while to prepare it to yourself. Take that time! </a:t>
            </a:r>
          </a:p>
          <a:p>
            <a:pPr marL="0" indent="0" defTabSz="2365188">
              <a:spcBef>
                <a:spcPts val="4300"/>
              </a:spcBef>
              <a:buSzTx/>
              <a:buNone/>
              <a:defRPr sz="4656"/>
            </a:pPr>
            <a:r>
              <a:t>10. In the comhrá-part of the béaltriail, have plenty of stuff prepared for the old reliables: Mé féin, Mo Teaghlach, Mo Cheantar, Mo Scoil, Caitheamh Aimsire. If you have enough stuff, that should fill in most of the 6-8 minutes!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More info &amp; help?"/>
          <p:cNvSpPr txBox="1"/>
          <p:nvPr>
            <p:ph type="title"/>
          </p:nvPr>
        </p:nvSpPr>
        <p:spPr>
          <a:prstGeom prst="rect">
            <a:avLst/>
          </a:prstGeom>
        </p:spPr>
        <p:txBody>
          <a:bodyPr/>
          <a:lstStyle/>
          <a:p>
            <a:pPr/>
            <a:r>
              <a:t>More info &amp; help? </a:t>
            </a:r>
          </a:p>
        </p:txBody>
      </p:sp>
      <p:sp>
        <p:nvSpPr>
          <p:cNvPr id="169" name="Contact: KES Educational Services, 83 O’Connell Street, Limerick 061 444989 or info@kes.ie"/>
          <p:cNvSpPr txBox="1"/>
          <p:nvPr>
            <p:ph type="body" idx="1"/>
          </p:nvPr>
        </p:nvSpPr>
        <p:spPr>
          <a:xfrm>
            <a:off x="1206500" y="3241254"/>
            <a:ext cx="21971000" cy="9263262"/>
          </a:xfrm>
          <a:prstGeom prst="rect">
            <a:avLst/>
          </a:prstGeom>
        </p:spPr>
        <p:txBody>
          <a:bodyPr/>
          <a:lstStyle/>
          <a:p>
            <a:pPr marL="0" indent="0">
              <a:buSzTx/>
              <a:buNone/>
            </a:pPr>
            <a:r>
              <a:t>Contact: KES Educational Services, 83 O’Connell Street, Limerick 061 444989 or </a:t>
            </a:r>
            <a:r>
              <a:rPr u="sng">
                <a:hlinkClick r:id="rId2" invalidUrl="" action="" tgtFrame="" tooltip="" history="1" highlightClick="0" endSnd="0"/>
              </a:rPr>
              <a:t>info@kes.ie</a:t>
            </a:r>
          </a:p>
        </p:txBody>
      </p:sp>
      <p:pic>
        <p:nvPicPr>
          <p:cNvPr id="170" name="Twitter Logo.png" descr="Twitter Logo.png"/>
          <p:cNvPicPr>
            <a:picLocks noChangeAspect="1"/>
          </p:cNvPicPr>
          <p:nvPr/>
        </p:nvPicPr>
        <p:blipFill>
          <a:blip r:embed="rId3">
            <a:extLst/>
          </a:blip>
          <a:stretch>
            <a:fillRect/>
          </a:stretch>
        </p:blipFill>
        <p:spPr>
          <a:xfrm>
            <a:off x="1778590" y="6187456"/>
            <a:ext cx="3810001" cy="2133601"/>
          </a:xfrm>
          <a:prstGeom prst="rect">
            <a:avLst/>
          </a:prstGeom>
          <a:ln w="12700">
            <a:miter lim="400000"/>
          </a:ln>
        </p:spPr>
      </p:pic>
      <p:pic>
        <p:nvPicPr>
          <p:cNvPr id="171" name="Insta.webp" descr="Insta.webp"/>
          <p:cNvPicPr>
            <a:picLocks noChangeAspect="1"/>
          </p:cNvPicPr>
          <p:nvPr/>
        </p:nvPicPr>
        <p:blipFill>
          <a:blip r:embed="rId4">
            <a:extLst/>
          </a:blip>
          <a:stretch>
            <a:fillRect/>
          </a:stretch>
        </p:blipFill>
        <p:spPr>
          <a:xfrm>
            <a:off x="2486658" y="9205269"/>
            <a:ext cx="2393864" cy="2393863"/>
          </a:xfrm>
          <a:prstGeom prst="rect">
            <a:avLst/>
          </a:prstGeom>
          <a:ln w="12700">
            <a:miter lim="400000"/>
          </a:ln>
        </p:spPr>
      </p:pic>
      <p:sp>
        <p:nvSpPr>
          <p:cNvPr id="172" name="@Ogie_O_C"/>
          <p:cNvSpPr txBox="1"/>
          <p:nvPr/>
        </p:nvSpPr>
        <p:spPr>
          <a:xfrm>
            <a:off x="6263057" y="6695097"/>
            <a:ext cx="5539160" cy="11183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700">
                <a:solidFill>
                  <a:srgbClr val="000000"/>
                </a:solidFill>
              </a:defRPr>
            </a:lvl1pPr>
          </a:lstStyle>
          <a:p>
            <a:pPr/>
            <a:r>
              <a:t>@Ogie_O_C</a:t>
            </a:r>
          </a:p>
        </p:txBody>
      </p:sp>
      <p:sp>
        <p:nvSpPr>
          <p:cNvPr id="173" name="ogierinn"/>
          <p:cNvSpPr txBox="1"/>
          <p:nvPr/>
        </p:nvSpPr>
        <p:spPr>
          <a:xfrm>
            <a:off x="6855477" y="9843041"/>
            <a:ext cx="3925261" cy="11183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700">
                <a:solidFill>
                  <a:srgbClr val="000000"/>
                </a:solidFill>
              </a:defRPr>
            </a:lvl1pPr>
          </a:lstStyle>
          <a:p>
            <a:pPr/>
            <a:r>
              <a:t>ogierinn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